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6858000" cx="12192000"/>
  <p:notesSz cx="6858000" cy="9144000"/>
  <p:embeddedFontLst>
    <p:embeddedFont>
      <p:font typeface="Roboto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a0bcc553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g2a0bcc553b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ec484198d1_6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1ec484198d1_63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ec484198d1_5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1ec484198d1_5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484311" y="685800"/>
            <a:ext cx="10018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484310" y="2666999"/>
            <a:ext cx="100188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rtl="0" algn="l">
              <a:spcBef>
                <a:spcPts val="360"/>
              </a:spcBef>
              <a:spcAft>
                <a:spcPts val="0"/>
              </a:spcAft>
              <a:buSzPts val="2610"/>
              <a:buChar char="●"/>
              <a:defRPr/>
            </a:lvl1pPr>
            <a:lvl2pPr indent="-394335" lvl="1" marL="914400" rtl="0" algn="l">
              <a:spcBef>
                <a:spcPts val="600"/>
              </a:spcBef>
              <a:spcAft>
                <a:spcPts val="0"/>
              </a:spcAft>
              <a:buSzPts val="2610"/>
              <a:buChar char="○"/>
              <a:defRPr/>
            </a:lvl2pPr>
            <a:lvl3pPr indent="-394335" lvl="2" marL="1371600" rtl="0" algn="l">
              <a:spcBef>
                <a:spcPts val="600"/>
              </a:spcBef>
              <a:spcAft>
                <a:spcPts val="0"/>
              </a:spcAft>
              <a:buSzPts val="2610"/>
              <a:buChar char="■"/>
              <a:defRPr/>
            </a:lvl3pPr>
            <a:lvl4pPr indent="-394335" lvl="3" marL="1828800" rtl="0" algn="l">
              <a:spcBef>
                <a:spcPts val="600"/>
              </a:spcBef>
              <a:spcAft>
                <a:spcPts val="0"/>
              </a:spcAft>
              <a:buSzPts val="2610"/>
              <a:buChar char="●"/>
              <a:defRPr/>
            </a:lvl4pPr>
            <a:lvl5pPr indent="-394335" lvl="4" marL="2286000" rtl="0" algn="l">
              <a:spcBef>
                <a:spcPts val="600"/>
              </a:spcBef>
              <a:spcAft>
                <a:spcPts val="0"/>
              </a:spcAft>
              <a:buSzPts val="2610"/>
              <a:buChar char="○"/>
              <a:defRPr/>
            </a:lvl5pPr>
            <a:lvl6pPr indent="-394335" lvl="5" marL="2743200" rtl="0" algn="l">
              <a:spcBef>
                <a:spcPts val="600"/>
              </a:spcBef>
              <a:spcAft>
                <a:spcPts val="0"/>
              </a:spcAft>
              <a:buSzPts val="2610"/>
              <a:buChar char="■"/>
              <a:defRPr/>
            </a:lvl6pPr>
            <a:lvl7pPr indent="-394335" lvl="6" marL="3200400" rtl="0" algn="l">
              <a:spcBef>
                <a:spcPts val="600"/>
              </a:spcBef>
              <a:spcAft>
                <a:spcPts val="0"/>
              </a:spcAft>
              <a:buSzPts val="2610"/>
              <a:buChar char="●"/>
              <a:defRPr/>
            </a:lvl7pPr>
            <a:lvl8pPr indent="-394334" lvl="7" marL="3657600" rtl="0" algn="l">
              <a:spcBef>
                <a:spcPts val="600"/>
              </a:spcBef>
              <a:spcAft>
                <a:spcPts val="0"/>
              </a:spcAft>
              <a:buSzPts val="2610"/>
              <a:buChar char="○"/>
              <a:defRPr/>
            </a:lvl8pPr>
            <a:lvl9pPr indent="-394334" lvl="8" marL="4114800" rtl="0" algn="l">
              <a:spcBef>
                <a:spcPts val="600"/>
              </a:spcBef>
              <a:spcAft>
                <a:spcPts val="600"/>
              </a:spcAft>
              <a:buSzPts val="261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9732656" y="5883275"/>
            <a:ext cx="1143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2572279" y="5883275"/>
            <a:ext cx="7084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10951856" y="5867131"/>
            <a:ext cx="551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pandya.t@northeastern.edu" TargetMode="External"/><Relationship Id="rId4" Type="http://schemas.openxmlformats.org/officeDocument/2006/relationships/hyperlink" Target="mailto:cai.shib@northeastern.edu" TargetMode="External"/><Relationship Id="rId9" Type="http://schemas.openxmlformats.org/officeDocument/2006/relationships/image" Target="../media/image2.png"/><Relationship Id="rId5" Type="http://schemas.openxmlformats.org/officeDocument/2006/relationships/hyperlink" Target="mailto:bhatane.r@northeastern.edu" TargetMode="External"/><Relationship Id="rId6" Type="http://schemas.openxmlformats.org/officeDocument/2006/relationships/hyperlink" Target="mailto:nguyen.khoa@northeastern.edu" TargetMode="External"/><Relationship Id="rId7" Type="http://schemas.openxmlformats.org/officeDocument/2006/relationships/image" Target="../media/image6.png"/><Relationship Id="rId8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gif"/><Relationship Id="rId4" Type="http://schemas.openxmlformats.org/officeDocument/2006/relationships/image" Target="../media/image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P9Q4Ekf9U-NYPXMSM93lm_C5TkR3XPF4/view" TargetMode="External"/><Relationship Id="rId4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gif"/><Relationship Id="rId4" Type="http://schemas.openxmlformats.org/officeDocument/2006/relationships/image" Target="../media/image11.gif"/><Relationship Id="rId5" Type="http://schemas.openxmlformats.org/officeDocument/2006/relationships/image" Target="../media/image5.gif"/><Relationship Id="rId6" Type="http://schemas.openxmlformats.org/officeDocument/2006/relationships/image" Target="../media/image9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0E0E0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783850" y="2226075"/>
            <a:ext cx="10736700" cy="14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gerian"/>
              <a:buNone/>
            </a:pPr>
            <a:r>
              <a:rPr b="1" lang="en-US" sz="4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PACMAN</a:t>
            </a:r>
            <a:r>
              <a:rPr b="1" baseline="30000" lang="en-US" sz="4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®</a:t>
            </a:r>
            <a:r>
              <a:rPr b="1" lang="en-US" sz="4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with AI and</a:t>
            </a:r>
            <a:endParaRPr b="1" sz="4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gerian"/>
              <a:buNone/>
            </a:pPr>
            <a:r>
              <a:rPr b="1" lang="en-US" sz="4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Reinforcement Learning integration</a:t>
            </a:r>
            <a:endParaRPr b="1" sz="4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871775" y="4686225"/>
            <a:ext cx="4869300" cy="16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175"/>
              <a:buNone/>
            </a:pPr>
            <a:r>
              <a:rPr b="1" lang="en-US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Group Members:</a:t>
            </a:r>
            <a:endParaRPr b="1" sz="36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Char char="●"/>
            </a:pPr>
            <a:r>
              <a:rPr lang="en-US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Tanay Pandya: </a:t>
            </a:r>
            <a:r>
              <a:rPr lang="en-US" sz="1400" u="sng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pandya.t@northeastern.edu</a:t>
            </a:r>
            <a:endParaRPr sz="1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6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Char char="●"/>
            </a:pPr>
            <a:r>
              <a:rPr lang="en-US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Shibin Cai: </a:t>
            </a:r>
            <a:r>
              <a:rPr lang="en-US" sz="1400" u="sng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cai.shib@northeastern.edu</a:t>
            </a:r>
            <a:endParaRPr sz="1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6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Char char="●"/>
            </a:pPr>
            <a:r>
              <a:rPr lang="en-US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Rohan Bhatane: </a:t>
            </a:r>
            <a:r>
              <a:rPr lang="en-US" sz="1400" u="sng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bhatane.r@northeastern.edu</a:t>
            </a:r>
            <a:endParaRPr sz="1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6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86666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Char char="●"/>
            </a:pPr>
            <a:r>
              <a:rPr lang="en-US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Khoa Nguyen: </a:t>
            </a:r>
            <a:r>
              <a:rPr lang="en-US" sz="1400" u="sng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nguyen.khoa@northeastern.edu</a:t>
            </a:r>
            <a:endParaRPr sz="1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4043200" y="3692350"/>
            <a:ext cx="4218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gerian"/>
              <a:buNone/>
            </a:pPr>
            <a:r>
              <a:rPr lang="en-US" sz="22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Foundations of AI - Team 6</a:t>
            </a:r>
            <a:endParaRPr sz="1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92788" y="1736975"/>
            <a:ext cx="2743200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78438" y="1775075"/>
            <a:ext cx="39052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68963" y="1860800"/>
            <a:ext cx="19050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15038" y="1860800"/>
            <a:ext cx="19050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61113" y="1860800"/>
            <a:ext cx="190500" cy="18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0E0E0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250" y="691375"/>
            <a:ext cx="4101091" cy="547525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>
            <p:ph type="title"/>
          </p:nvPr>
        </p:nvSpPr>
        <p:spPr>
          <a:xfrm>
            <a:off x="5743775" y="1159050"/>
            <a:ext cx="56013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 sz="35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PACMAN</a:t>
            </a:r>
            <a:r>
              <a:rPr b="1" baseline="30000" lang="en-US" sz="35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®</a:t>
            </a:r>
            <a:endParaRPr b="1" sz="35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5743775" y="2290100"/>
            <a:ext cx="6126000" cy="21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401199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18"/>
              <a:buFont typeface="Roboto"/>
              <a:buAutoNum type="arabicPeriod"/>
            </a:pPr>
            <a:r>
              <a:rPr lang="en-US" sz="2508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Objective and win condition</a:t>
            </a:r>
            <a:endParaRPr sz="2508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1199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18"/>
              <a:buFont typeface="Roboto"/>
              <a:buAutoNum type="arabicPeriod"/>
            </a:pPr>
            <a:r>
              <a:rPr lang="en-US" sz="2508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Maze properties</a:t>
            </a:r>
            <a:endParaRPr sz="2508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5743775" y="1864425"/>
            <a:ext cx="424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(The game, not the package manager for Arch Linux </a:t>
            </a:r>
            <a:r>
              <a:rPr lang="en-US"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enthusiasts</a:t>
            </a:r>
            <a:r>
              <a:rPr lang="en-US"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1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0E0E0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562175" y="835500"/>
            <a:ext cx="56013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 sz="35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Project Implementation</a:t>
            </a:r>
            <a:endParaRPr b="1" sz="35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562175" y="2134200"/>
            <a:ext cx="6126000" cy="21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01199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18"/>
              <a:buFont typeface="Roboto"/>
              <a:buAutoNum type="arabicPeriod"/>
            </a:pPr>
            <a:r>
              <a:rPr lang="en-US" sz="2508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Game </a:t>
            </a:r>
            <a:r>
              <a:rPr lang="en-US" sz="2508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grid</a:t>
            </a:r>
            <a:r>
              <a:rPr lang="en-US" sz="2508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, rules, and basic mechanics</a:t>
            </a:r>
            <a:endParaRPr sz="1658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1199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18"/>
              <a:buFont typeface="Roboto"/>
              <a:buAutoNum type="arabicPeriod"/>
            </a:pPr>
            <a:r>
              <a:rPr lang="en-US" sz="2508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Maze generation </a:t>
            </a:r>
            <a:r>
              <a:rPr lang="en-US" sz="2508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and</a:t>
            </a:r>
            <a:r>
              <a:rPr lang="en-US" sz="2508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optimization</a:t>
            </a:r>
            <a:endParaRPr sz="2508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1199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18"/>
              <a:buFont typeface="Roboto"/>
              <a:buAutoNum type="arabicPeriod"/>
            </a:pPr>
            <a:r>
              <a:rPr lang="en-US" sz="2508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Path finding </a:t>
            </a:r>
            <a:r>
              <a:rPr lang="en-US" sz="2508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and</a:t>
            </a:r>
            <a:r>
              <a:rPr lang="en-US" sz="2508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decision making</a:t>
            </a:r>
            <a:endParaRPr sz="1433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7657450" y="5615738"/>
            <a:ext cx="366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F3F3F"/>
                </a:solidFill>
              </a:rPr>
              <a:t>32x32 - 20% walls - Seed 0</a:t>
            </a:r>
            <a:endParaRPr b="1">
              <a:solidFill>
                <a:srgbClr val="3F3F3F"/>
              </a:solidFill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1600" y="1037400"/>
            <a:ext cx="4922599" cy="457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0E0E0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885901" y="343525"/>
            <a:ext cx="4420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 sz="35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Maze Optimization</a:t>
            </a:r>
            <a:endParaRPr b="1" sz="35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3600" y="1693850"/>
            <a:ext cx="3713249" cy="392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3599" y="1693850"/>
            <a:ext cx="3713249" cy="39274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499500" y="4166325"/>
            <a:ext cx="7806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282675" y="2261175"/>
            <a:ext cx="72747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Roboto"/>
              <a:buChar char="●"/>
            </a:pP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BFS algorithm used for Maze optimization</a:t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Roboto"/>
              <a:buChar char="●"/>
            </a:pP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Hill climbing to compare Energy and Number of reachable cells</a:t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Roboto"/>
              <a:buChar char="●"/>
            </a:pP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Removing random walls to match energy and number of reachable cells</a:t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med" p14:dur="600">
        <p:fade thruBlk="1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0E0E0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 title="as_2a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5950" y="1499825"/>
            <a:ext cx="6601225" cy="49509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>
            <p:ph type="title"/>
          </p:nvPr>
        </p:nvSpPr>
        <p:spPr>
          <a:xfrm>
            <a:off x="3885901" y="419725"/>
            <a:ext cx="4420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 sz="35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 Star Algorithm</a:t>
            </a:r>
            <a:endParaRPr b="1" sz="35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643350" y="2008125"/>
            <a:ext cx="4420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Pacman and Ghosts both use variations of A* for pathfinding</a:t>
            </a:r>
            <a:endParaRPr sz="21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643350" y="2972450"/>
            <a:ext cx="44202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Pacman’s Heuristic:</a:t>
            </a:r>
            <a:endParaRPr sz="21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21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Min(RewardDist) , Max(EnemyDIst)</a:t>
            </a:r>
            <a:endParaRPr i="1" sz="21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Ghost’s Heuristic:</a:t>
            </a:r>
            <a:endParaRPr sz="21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21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Min(AgentDist) </a:t>
            </a:r>
            <a:endParaRPr sz="24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0E0E0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626250" y="429075"/>
            <a:ext cx="49395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1983"/>
              <a:buFont typeface="Corbel"/>
              <a:buNone/>
            </a:pPr>
            <a:r>
              <a:rPr b="1" lang="en-US" sz="3922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Q Learning Algorithm</a:t>
            </a:r>
            <a:endParaRPr b="1" sz="3922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1775" y="1398150"/>
            <a:ext cx="2339700" cy="247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17675" y="1398149"/>
            <a:ext cx="2339700" cy="2474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1775" y="4056800"/>
            <a:ext cx="2339700" cy="24746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/>
        </p:nvSpPr>
        <p:spPr>
          <a:xfrm>
            <a:off x="867450" y="1488275"/>
            <a:ext cx="4941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-US" sz="2400">
                <a:solidFill>
                  <a:schemeClr val="dk2"/>
                </a:solidFill>
              </a:rPr>
              <a:t>States</a:t>
            </a:r>
            <a:endParaRPr sz="2400">
              <a:solidFill>
                <a:schemeClr val="dk2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</a:pPr>
            <a:r>
              <a:rPr lang="en-US" sz="2400">
                <a:solidFill>
                  <a:schemeClr val="dk2"/>
                </a:solidFill>
              </a:rPr>
              <a:t>Whole maze current status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867450" y="2792825"/>
            <a:ext cx="4941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-US" sz="2400">
                <a:solidFill>
                  <a:schemeClr val="dk2"/>
                </a:solidFill>
              </a:rPr>
              <a:t>Actions</a:t>
            </a:r>
            <a:endParaRPr sz="2400">
              <a:solidFill>
                <a:schemeClr val="dk2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</a:pPr>
            <a:r>
              <a:rPr lang="en-US" sz="2400">
                <a:solidFill>
                  <a:schemeClr val="dk2"/>
                </a:solidFill>
              </a:rPr>
              <a:t>UP DOWN RIGHT LEFT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867450" y="4169850"/>
            <a:ext cx="4941000" cy="20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-US" sz="2400">
                <a:solidFill>
                  <a:schemeClr val="dk2"/>
                </a:solidFill>
              </a:rPr>
              <a:t>Rewards</a:t>
            </a:r>
            <a:endParaRPr sz="2400">
              <a:solidFill>
                <a:schemeClr val="dk2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</a:pPr>
            <a:r>
              <a:rPr lang="en-US" sz="2400">
                <a:solidFill>
                  <a:schemeClr val="dk2"/>
                </a:solidFill>
              </a:rPr>
              <a:t>-</a:t>
            </a:r>
            <a:r>
              <a:rPr lang="en-US" sz="2050">
                <a:solidFill>
                  <a:srgbClr val="202124"/>
                </a:solidFill>
              </a:rPr>
              <a:t>inf</a:t>
            </a:r>
            <a:r>
              <a:rPr lang="en-US" sz="2400">
                <a:solidFill>
                  <a:schemeClr val="dk2"/>
                </a:solidFill>
              </a:rPr>
              <a:t> for walls</a:t>
            </a:r>
            <a:endParaRPr sz="2400">
              <a:solidFill>
                <a:schemeClr val="dk2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</a:pPr>
            <a:r>
              <a:rPr lang="en-US" sz="2400">
                <a:solidFill>
                  <a:schemeClr val="dk2"/>
                </a:solidFill>
              </a:rPr>
              <a:t>10 for rewards</a:t>
            </a:r>
            <a:endParaRPr sz="2400">
              <a:solidFill>
                <a:schemeClr val="dk2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</a:pPr>
            <a:r>
              <a:rPr lang="en-US" sz="2400">
                <a:solidFill>
                  <a:schemeClr val="dk2"/>
                </a:solidFill>
              </a:rPr>
              <a:t>-100 for enemy</a:t>
            </a:r>
            <a:endParaRPr sz="2400">
              <a:solidFill>
                <a:schemeClr val="dk2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</a:pPr>
            <a:r>
              <a:rPr lang="en-US" sz="2400">
                <a:solidFill>
                  <a:schemeClr val="dk2"/>
                </a:solidFill>
              </a:rPr>
              <a:t>-0.01 for empty cel</a:t>
            </a:r>
            <a:r>
              <a:rPr lang="en-US" sz="2400">
                <a:solidFill>
                  <a:schemeClr val="dk2"/>
                </a:solidFill>
              </a:rPr>
              <a:t>l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17675" y="4056800"/>
            <a:ext cx="2339700" cy="2474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0E0E0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2938650" y="421650"/>
            <a:ext cx="63147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4285"/>
              <a:buFont typeface="Algerian"/>
              <a:buNone/>
            </a:pPr>
            <a:r>
              <a:rPr b="1" lang="en-US" sz="35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Conclusion and </a:t>
            </a:r>
            <a:r>
              <a:rPr b="1" lang="en-US" sz="35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Retrospection</a:t>
            </a:r>
            <a:endParaRPr b="1" sz="35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1086600" y="1748825"/>
            <a:ext cx="10018800" cy="4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Why we made this project to begin with?</a:t>
            </a:r>
            <a:endParaRPr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What we learned:</a:t>
            </a:r>
            <a:endParaRPr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94335" lvl="0" marL="9144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610"/>
              <a:buFont typeface="Roboto"/>
              <a:buChar char="●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A* is efficient with proper heuristic </a:t>
            </a:r>
            <a:endParaRPr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94335" lvl="0" marL="9144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610"/>
              <a:buFont typeface="Roboto"/>
              <a:buChar char="●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Q learning is optimal but slow in dynamic environment</a:t>
            </a:r>
            <a:endParaRPr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Further improvement:</a:t>
            </a:r>
            <a:endParaRPr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94335" lvl="0" marL="9144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610"/>
              <a:buFont typeface="Roboto"/>
              <a:buChar char="●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Deep Q learning</a:t>
            </a:r>
            <a:endParaRPr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94335" lvl="0" marL="9144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610"/>
              <a:buFont typeface="Roboto"/>
              <a:buChar char="●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Q Star</a:t>
            </a:r>
            <a:endParaRPr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